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57"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13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1567652-CCBF-426E-8F9A-4418582E907A}"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101AB-5D80-4D23-BF4A-6D28CD4BDD16}" type="slidenum">
              <a:rPr lang="en-US" smtClean="0"/>
              <a:t>‹#›</a:t>
            </a:fld>
            <a:endParaRPr lang="en-US"/>
          </a:p>
        </p:txBody>
      </p:sp>
    </p:spTree>
    <p:extLst>
      <p:ext uri="{BB962C8B-B14F-4D97-AF65-F5344CB8AC3E}">
        <p14:creationId xmlns:p14="http://schemas.microsoft.com/office/powerpoint/2010/main" val="332790475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567652-CCBF-426E-8F9A-4418582E907A}"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101AB-5D80-4D23-BF4A-6D28CD4BDD16}" type="slidenum">
              <a:rPr lang="en-US" smtClean="0"/>
              <a:t>‹#›</a:t>
            </a:fld>
            <a:endParaRPr lang="en-US"/>
          </a:p>
        </p:txBody>
      </p:sp>
    </p:spTree>
    <p:extLst>
      <p:ext uri="{BB962C8B-B14F-4D97-AF65-F5344CB8AC3E}">
        <p14:creationId xmlns:p14="http://schemas.microsoft.com/office/powerpoint/2010/main" val="425514841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567652-CCBF-426E-8F9A-4418582E907A}"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101AB-5D80-4D23-BF4A-6D28CD4BDD16}" type="slidenum">
              <a:rPr lang="en-US" smtClean="0"/>
              <a:t>‹#›</a:t>
            </a:fld>
            <a:endParaRPr lang="en-US"/>
          </a:p>
        </p:txBody>
      </p:sp>
    </p:spTree>
    <p:extLst>
      <p:ext uri="{BB962C8B-B14F-4D97-AF65-F5344CB8AC3E}">
        <p14:creationId xmlns:p14="http://schemas.microsoft.com/office/powerpoint/2010/main" val="301342031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567652-CCBF-426E-8F9A-4418582E907A}"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101AB-5D80-4D23-BF4A-6D28CD4BDD16}" type="slidenum">
              <a:rPr lang="en-US" smtClean="0"/>
              <a:t>‹#›</a:t>
            </a:fld>
            <a:endParaRPr lang="en-US"/>
          </a:p>
        </p:txBody>
      </p:sp>
    </p:spTree>
    <p:extLst>
      <p:ext uri="{BB962C8B-B14F-4D97-AF65-F5344CB8AC3E}">
        <p14:creationId xmlns:p14="http://schemas.microsoft.com/office/powerpoint/2010/main" val="137523082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567652-CCBF-426E-8F9A-4418582E907A}"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101AB-5D80-4D23-BF4A-6D28CD4BDD16}" type="slidenum">
              <a:rPr lang="en-US" smtClean="0"/>
              <a:t>‹#›</a:t>
            </a:fld>
            <a:endParaRPr lang="en-US"/>
          </a:p>
        </p:txBody>
      </p:sp>
    </p:spTree>
    <p:extLst>
      <p:ext uri="{BB962C8B-B14F-4D97-AF65-F5344CB8AC3E}">
        <p14:creationId xmlns:p14="http://schemas.microsoft.com/office/powerpoint/2010/main" val="182435197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1567652-CCBF-426E-8F9A-4418582E907A}" type="datetimeFigureOut">
              <a:rPr lang="en-US" smtClean="0"/>
              <a:t>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8101AB-5D80-4D23-BF4A-6D28CD4BDD16}" type="slidenum">
              <a:rPr lang="en-US" smtClean="0"/>
              <a:t>‹#›</a:t>
            </a:fld>
            <a:endParaRPr lang="en-US"/>
          </a:p>
        </p:txBody>
      </p:sp>
    </p:spTree>
    <p:extLst>
      <p:ext uri="{BB962C8B-B14F-4D97-AF65-F5344CB8AC3E}">
        <p14:creationId xmlns:p14="http://schemas.microsoft.com/office/powerpoint/2010/main" val="328015248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1567652-CCBF-426E-8F9A-4418582E907A}" type="datetimeFigureOut">
              <a:rPr lang="en-US" smtClean="0"/>
              <a:t>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8101AB-5D80-4D23-BF4A-6D28CD4BDD16}" type="slidenum">
              <a:rPr lang="en-US" smtClean="0"/>
              <a:t>‹#›</a:t>
            </a:fld>
            <a:endParaRPr lang="en-US"/>
          </a:p>
        </p:txBody>
      </p:sp>
    </p:spTree>
    <p:extLst>
      <p:ext uri="{BB962C8B-B14F-4D97-AF65-F5344CB8AC3E}">
        <p14:creationId xmlns:p14="http://schemas.microsoft.com/office/powerpoint/2010/main" val="363621516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1567652-CCBF-426E-8F9A-4418582E907A}" type="datetimeFigureOut">
              <a:rPr lang="en-US" smtClean="0"/>
              <a:t>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8101AB-5D80-4D23-BF4A-6D28CD4BDD16}" type="slidenum">
              <a:rPr lang="en-US" smtClean="0"/>
              <a:t>‹#›</a:t>
            </a:fld>
            <a:endParaRPr lang="en-US"/>
          </a:p>
        </p:txBody>
      </p:sp>
    </p:spTree>
    <p:extLst>
      <p:ext uri="{BB962C8B-B14F-4D97-AF65-F5344CB8AC3E}">
        <p14:creationId xmlns:p14="http://schemas.microsoft.com/office/powerpoint/2010/main" val="188699769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567652-CCBF-426E-8F9A-4418582E907A}" type="datetimeFigureOut">
              <a:rPr lang="en-US" smtClean="0"/>
              <a:t>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8101AB-5D80-4D23-BF4A-6D28CD4BDD16}" type="slidenum">
              <a:rPr lang="en-US" smtClean="0"/>
              <a:t>‹#›</a:t>
            </a:fld>
            <a:endParaRPr lang="en-US"/>
          </a:p>
        </p:txBody>
      </p:sp>
    </p:spTree>
    <p:extLst>
      <p:ext uri="{BB962C8B-B14F-4D97-AF65-F5344CB8AC3E}">
        <p14:creationId xmlns:p14="http://schemas.microsoft.com/office/powerpoint/2010/main" val="305247949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567652-CCBF-426E-8F9A-4418582E907A}" type="datetimeFigureOut">
              <a:rPr lang="en-US" smtClean="0"/>
              <a:t>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8101AB-5D80-4D23-BF4A-6D28CD4BDD16}" type="slidenum">
              <a:rPr lang="en-US" smtClean="0"/>
              <a:t>‹#›</a:t>
            </a:fld>
            <a:endParaRPr lang="en-US"/>
          </a:p>
        </p:txBody>
      </p:sp>
    </p:spTree>
    <p:extLst>
      <p:ext uri="{BB962C8B-B14F-4D97-AF65-F5344CB8AC3E}">
        <p14:creationId xmlns:p14="http://schemas.microsoft.com/office/powerpoint/2010/main" val="418754894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567652-CCBF-426E-8F9A-4418582E907A}" type="datetimeFigureOut">
              <a:rPr lang="en-US" smtClean="0"/>
              <a:t>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8101AB-5D80-4D23-BF4A-6D28CD4BDD16}" type="slidenum">
              <a:rPr lang="en-US" smtClean="0"/>
              <a:t>‹#›</a:t>
            </a:fld>
            <a:endParaRPr lang="en-US"/>
          </a:p>
        </p:txBody>
      </p:sp>
    </p:spTree>
    <p:extLst>
      <p:ext uri="{BB962C8B-B14F-4D97-AF65-F5344CB8AC3E}">
        <p14:creationId xmlns:p14="http://schemas.microsoft.com/office/powerpoint/2010/main" val="310737792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567652-CCBF-426E-8F9A-4418582E907A}" type="datetimeFigureOut">
              <a:rPr lang="en-US" smtClean="0"/>
              <a:t>1/6/2015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8101AB-5D80-4D23-BF4A-6D28CD4BDD16}" type="slidenum">
              <a:rPr lang="en-US" smtClean="0"/>
              <a:t>‹#›</a:t>
            </a:fld>
            <a:endParaRPr lang="en-US"/>
          </a:p>
        </p:txBody>
      </p:sp>
    </p:spTree>
    <p:extLst>
      <p:ext uri="{BB962C8B-B14F-4D97-AF65-F5344CB8AC3E}">
        <p14:creationId xmlns:p14="http://schemas.microsoft.com/office/powerpoint/2010/main" val="32481389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294" r="3842"/>
          <a:stretch/>
        </p:blipFill>
        <p:spPr>
          <a:xfrm>
            <a:off x="0" y="0"/>
            <a:ext cx="9144000" cy="6858000"/>
          </a:xfrm>
          <a:prstGeom prst="rect">
            <a:avLst/>
          </a:prstGeom>
        </p:spPr>
      </p:pic>
      <p:sp>
        <p:nvSpPr>
          <p:cNvPr id="5" name="TextBox 4"/>
          <p:cNvSpPr txBox="1"/>
          <p:nvPr/>
        </p:nvSpPr>
        <p:spPr>
          <a:xfrm>
            <a:off x="0" y="6457890"/>
            <a:ext cx="9144000" cy="400110"/>
          </a:xfrm>
          <a:prstGeom prst="rect">
            <a:avLst/>
          </a:prstGeom>
          <a:noFill/>
        </p:spPr>
        <p:txBody>
          <a:bodyPr wrap="square" rtlCol="0">
            <a:spAutoFit/>
          </a:bodyPr>
          <a:lstStyle/>
          <a:p>
            <a:r>
              <a:rPr lang="en-US" sz="2000" dirty="0" smtClean="0"/>
              <a:t>Painting by </a:t>
            </a:r>
            <a:r>
              <a:rPr lang="en-US" sz="2000" dirty="0" err="1" smtClean="0"/>
              <a:t>Okaybabs</a:t>
            </a:r>
            <a:r>
              <a:rPr lang="en-US" sz="2000" dirty="0" smtClean="0"/>
              <a:t>, from his Facebook page</a:t>
            </a:r>
            <a:endParaRPr lang="en-US" sz="2000" dirty="0"/>
          </a:p>
        </p:txBody>
      </p:sp>
      <p:sp>
        <p:nvSpPr>
          <p:cNvPr id="6" name="TextBox 5"/>
          <p:cNvSpPr txBox="1"/>
          <p:nvPr/>
        </p:nvSpPr>
        <p:spPr>
          <a:xfrm>
            <a:off x="6926" y="12064"/>
            <a:ext cx="9144000" cy="707886"/>
          </a:xfrm>
          <a:prstGeom prst="rect">
            <a:avLst/>
          </a:prstGeom>
          <a:noFill/>
        </p:spPr>
        <p:txBody>
          <a:bodyPr wrap="square" rtlCol="0">
            <a:spAutoFit/>
          </a:bodyPr>
          <a:lstStyle/>
          <a:p>
            <a:pPr algn="r"/>
            <a:r>
              <a:rPr lang="en-US" sz="4000" b="1" dirty="0" smtClean="0"/>
              <a:t>John 13.18-35</a:t>
            </a:r>
            <a:endParaRPr lang="en-US" sz="4000" b="1" dirty="0"/>
          </a:p>
        </p:txBody>
      </p:sp>
    </p:spTree>
    <p:extLst>
      <p:ext uri="{BB962C8B-B14F-4D97-AF65-F5344CB8AC3E}">
        <p14:creationId xmlns:p14="http://schemas.microsoft.com/office/powerpoint/2010/main" val="112106976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5417"/>
            <a:ext cx="9144000" cy="7109639"/>
          </a:xfrm>
          <a:prstGeom prst="rect">
            <a:avLst/>
          </a:prstGeom>
          <a:solidFill>
            <a:schemeClr val="bg2">
              <a:lumMod val="25000"/>
            </a:schemeClr>
          </a:solidFill>
          <a:ln>
            <a:noFill/>
          </a:ln>
        </p:spPr>
        <p:txBody>
          <a:bodyPr wrap="square" rtlCol="0">
            <a:spAutoFit/>
          </a:bodyPr>
          <a:lstStyle/>
          <a:p>
            <a:r>
              <a:rPr lang="en-US" sz="3800" dirty="0">
                <a:solidFill>
                  <a:schemeClr val="bg1"/>
                </a:solidFill>
              </a:rPr>
              <a:t>John 13.30-33:  Judas took the piece of bread and went out immediately. (</a:t>
            </a:r>
            <a:r>
              <a:rPr lang="en-US" sz="3800" dirty="0">
                <a:solidFill>
                  <a:srgbClr val="FFFF00"/>
                </a:solidFill>
              </a:rPr>
              <a:t>Now it was night.</a:t>
            </a:r>
            <a:r>
              <a:rPr lang="en-US" sz="3800" dirty="0">
                <a:solidFill>
                  <a:schemeClr val="bg1"/>
                </a:solidFill>
              </a:rPr>
              <a:t>)  When Judas had gone out, Jesus said, “Now the Son of Man is glorified, and God is glorified in him.  If God is glorified in him, God will also glorify him in himself, and he will glorify him right away.  Children, I am still with you for a little while. You will look for me, and just as I said to the Jewish religious leaders, 'Where I am going you cannot come,' now I tell you the same</a:t>
            </a:r>
            <a:r>
              <a:rPr lang="en-US" sz="3800" dirty="0" smtClean="0">
                <a:solidFill>
                  <a:schemeClr val="bg1"/>
                </a:solidFill>
              </a:rPr>
              <a:t>.”</a:t>
            </a:r>
          </a:p>
          <a:p>
            <a:endParaRPr lang="en-US" sz="3800" dirty="0">
              <a:solidFill>
                <a:schemeClr val="bg1"/>
              </a:solidFill>
            </a:endParaRPr>
          </a:p>
        </p:txBody>
      </p:sp>
    </p:spTree>
    <p:extLst>
      <p:ext uri="{BB962C8B-B14F-4D97-AF65-F5344CB8AC3E}">
        <p14:creationId xmlns:p14="http://schemas.microsoft.com/office/powerpoint/2010/main" val="386688288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5417"/>
            <a:ext cx="9144000" cy="7109639"/>
          </a:xfrm>
          <a:prstGeom prst="rect">
            <a:avLst/>
          </a:prstGeom>
          <a:solidFill>
            <a:schemeClr val="bg2">
              <a:lumMod val="25000"/>
            </a:schemeClr>
          </a:solidFill>
          <a:ln>
            <a:noFill/>
          </a:ln>
        </p:spPr>
        <p:txBody>
          <a:bodyPr wrap="square" rtlCol="0">
            <a:spAutoFit/>
          </a:bodyPr>
          <a:lstStyle/>
          <a:p>
            <a:r>
              <a:rPr lang="en-US" sz="3800" dirty="0">
                <a:solidFill>
                  <a:schemeClr val="bg1"/>
                </a:solidFill>
              </a:rPr>
              <a:t>John 13.30-33:  Judas took the piece of bread and went out immediately. (Now it was night.)  When Judas had gone out, Jesus said, “</a:t>
            </a:r>
            <a:r>
              <a:rPr lang="en-US" sz="3800" dirty="0">
                <a:solidFill>
                  <a:srgbClr val="FFFF00"/>
                </a:solidFill>
              </a:rPr>
              <a:t>Now the Son of Man is glorified</a:t>
            </a:r>
            <a:r>
              <a:rPr lang="en-US" sz="3800" dirty="0">
                <a:solidFill>
                  <a:schemeClr val="bg1"/>
                </a:solidFill>
              </a:rPr>
              <a:t>, and God is glorified in him.  If God is glorified in him, God will also glorify him in himself, and he will glorify him right away.  Children, I am still with you for a little while. You will look for me, and just as I said to the Jewish religious leaders, 'Where I am going you cannot come,' now I tell you the same</a:t>
            </a:r>
            <a:r>
              <a:rPr lang="en-US" sz="3800" dirty="0" smtClean="0">
                <a:solidFill>
                  <a:schemeClr val="bg1"/>
                </a:solidFill>
              </a:rPr>
              <a:t>.”</a:t>
            </a:r>
          </a:p>
          <a:p>
            <a:endParaRPr lang="en-US" sz="3800" dirty="0">
              <a:solidFill>
                <a:schemeClr val="bg1"/>
              </a:solidFill>
            </a:endParaRPr>
          </a:p>
        </p:txBody>
      </p:sp>
    </p:spTree>
    <p:extLst>
      <p:ext uri="{BB962C8B-B14F-4D97-AF65-F5344CB8AC3E}">
        <p14:creationId xmlns:p14="http://schemas.microsoft.com/office/powerpoint/2010/main" val="16282100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5417"/>
            <a:ext cx="9144000" cy="6986528"/>
          </a:xfrm>
          <a:prstGeom prst="rect">
            <a:avLst/>
          </a:prstGeom>
          <a:solidFill>
            <a:schemeClr val="bg2">
              <a:lumMod val="25000"/>
            </a:schemeClr>
          </a:solidFill>
          <a:ln>
            <a:noFill/>
          </a:ln>
        </p:spPr>
        <p:txBody>
          <a:bodyPr wrap="square" rtlCol="0">
            <a:spAutoFit/>
          </a:bodyPr>
          <a:lstStyle/>
          <a:p>
            <a:r>
              <a:rPr lang="en-US" sz="3200" dirty="0">
                <a:solidFill>
                  <a:schemeClr val="bg1"/>
                </a:solidFill>
              </a:rPr>
              <a:t>John 13.34-35: </a:t>
            </a:r>
            <a:r>
              <a:rPr lang="en-US" sz="3200" dirty="0" smtClean="0">
                <a:solidFill>
                  <a:schemeClr val="bg1"/>
                </a:solidFill>
              </a:rPr>
              <a:t>“</a:t>
            </a:r>
            <a:r>
              <a:rPr lang="en-US" sz="3200" dirty="0">
                <a:solidFill>
                  <a:srgbClr val="FFFF00"/>
                </a:solidFill>
              </a:rPr>
              <a:t>I give you a new commandment– to love one another</a:t>
            </a:r>
            <a:r>
              <a:rPr lang="en-US" sz="3200" dirty="0">
                <a:solidFill>
                  <a:schemeClr val="bg1"/>
                </a:solidFill>
              </a:rPr>
              <a:t>. Just as I have loved you, you also are to love one another.  Everyone will know by this that you are my disciples– if you have love for one another.”</a:t>
            </a:r>
          </a:p>
          <a:p>
            <a:r>
              <a:rPr lang="en-US" sz="3200" dirty="0">
                <a:solidFill>
                  <a:schemeClr val="bg1"/>
                </a:solidFill>
              </a:rPr>
              <a:t> </a:t>
            </a:r>
          </a:p>
          <a:p>
            <a:pPr lvl="0"/>
            <a:r>
              <a:rPr lang="en-US" sz="3200" dirty="0" smtClean="0">
                <a:solidFill>
                  <a:schemeClr val="bg1"/>
                </a:solidFill>
              </a:rPr>
              <a:t>Leviticus </a:t>
            </a:r>
            <a:r>
              <a:rPr lang="en-US" sz="3200" dirty="0">
                <a:solidFill>
                  <a:schemeClr val="bg1"/>
                </a:solidFill>
              </a:rPr>
              <a:t>19.18 NET:  </a:t>
            </a:r>
            <a:r>
              <a:rPr lang="en-US" sz="3200" dirty="0" smtClean="0">
                <a:solidFill>
                  <a:schemeClr val="bg1"/>
                </a:solidFill>
              </a:rPr>
              <a:t>“…</a:t>
            </a:r>
            <a:r>
              <a:rPr lang="en-US" sz="3200" dirty="0" smtClean="0">
                <a:solidFill>
                  <a:srgbClr val="FFFF00"/>
                </a:solidFill>
              </a:rPr>
              <a:t>you </a:t>
            </a:r>
            <a:r>
              <a:rPr lang="en-US" sz="3200" dirty="0">
                <a:solidFill>
                  <a:srgbClr val="FFFF00"/>
                </a:solidFill>
              </a:rPr>
              <a:t>must love your neighbor </a:t>
            </a:r>
          </a:p>
          <a:p>
            <a:pPr lvl="0" algn="r"/>
            <a:r>
              <a:rPr lang="en-US" sz="3200" dirty="0" smtClean="0">
                <a:solidFill>
                  <a:srgbClr val="FFFF00"/>
                </a:solidFill>
              </a:rPr>
              <a:t>as </a:t>
            </a:r>
            <a:r>
              <a:rPr lang="en-US" sz="3200" dirty="0">
                <a:solidFill>
                  <a:srgbClr val="FFFF00"/>
                </a:solidFill>
              </a:rPr>
              <a:t>yourself</a:t>
            </a:r>
            <a:r>
              <a:rPr lang="en-US" sz="3200" dirty="0">
                <a:solidFill>
                  <a:schemeClr val="bg1"/>
                </a:solidFill>
              </a:rPr>
              <a:t>. I am the LORD.”</a:t>
            </a:r>
          </a:p>
          <a:p>
            <a:endParaRPr lang="en-US" sz="3200" dirty="0" smtClean="0">
              <a:solidFill>
                <a:schemeClr val="bg1"/>
              </a:solidFill>
            </a:endParaRPr>
          </a:p>
          <a:p>
            <a:r>
              <a:rPr lang="en-US" sz="3200" dirty="0" smtClean="0">
                <a:solidFill>
                  <a:schemeClr val="bg1"/>
                </a:solidFill>
              </a:rPr>
              <a:t>Matthew </a:t>
            </a:r>
            <a:r>
              <a:rPr lang="en-US" sz="3200" dirty="0">
                <a:solidFill>
                  <a:schemeClr val="bg1"/>
                </a:solidFill>
              </a:rPr>
              <a:t>22.39 NET:  “</a:t>
            </a:r>
            <a:r>
              <a:rPr lang="en-US" sz="3200" dirty="0">
                <a:solidFill>
                  <a:srgbClr val="FFFF00"/>
                </a:solidFill>
              </a:rPr>
              <a:t>Love your neighbor as </a:t>
            </a:r>
            <a:endParaRPr lang="en-US" sz="3200" dirty="0" smtClean="0">
              <a:solidFill>
                <a:srgbClr val="FFFF00"/>
              </a:solidFill>
            </a:endParaRPr>
          </a:p>
          <a:p>
            <a:r>
              <a:rPr lang="en-US" sz="3200" dirty="0">
                <a:solidFill>
                  <a:srgbClr val="FFFF00"/>
                </a:solidFill>
              </a:rPr>
              <a:t>	</a:t>
            </a:r>
            <a:r>
              <a:rPr lang="en-US" sz="3200" dirty="0" smtClean="0">
                <a:solidFill>
                  <a:srgbClr val="FFFF00"/>
                </a:solidFill>
              </a:rPr>
              <a:t>				yourself</a:t>
            </a:r>
            <a:r>
              <a:rPr lang="en-US" sz="3200" dirty="0" smtClean="0">
                <a:solidFill>
                  <a:schemeClr val="bg1"/>
                </a:solidFill>
              </a:rPr>
              <a:t>.”</a:t>
            </a:r>
          </a:p>
          <a:p>
            <a:endParaRPr lang="en-US" sz="3200" dirty="0">
              <a:solidFill>
                <a:schemeClr val="bg1"/>
              </a:solidFill>
            </a:endParaRPr>
          </a:p>
          <a:p>
            <a:endParaRPr lang="en-US" sz="3200" dirty="0" smtClean="0">
              <a:solidFill>
                <a:schemeClr val="bg1"/>
              </a:solidFill>
            </a:endParaRPr>
          </a:p>
          <a:p>
            <a:endParaRPr lang="en-US" sz="3200" dirty="0">
              <a:solidFill>
                <a:schemeClr val="bg1"/>
              </a:solidFill>
            </a:endParaRPr>
          </a:p>
        </p:txBody>
      </p:sp>
    </p:spTree>
    <p:extLst>
      <p:ext uri="{BB962C8B-B14F-4D97-AF65-F5344CB8AC3E}">
        <p14:creationId xmlns:p14="http://schemas.microsoft.com/office/powerpoint/2010/main" val="168915964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5417"/>
            <a:ext cx="9144000" cy="7971413"/>
          </a:xfrm>
          <a:prstGeom prst="rect">
            <a:avLst/>
          </a:prstGeom>
          <a:solidFill>
            <a:schemeClr val="bg2">
              <a:lumMod val="25000"/>
            </a:schemeClr>
          </a:solidFill>
          <a:ln>
            <a:noFill/>
          </a:ln>
        </p:spPr>
        <p:txBody>
          <a:bodyPr wrap="square" rtlCol="0">
            <a:spAutoFit/>
          </a:bodyPr>
          <a:lstStyle/>
          <a:p>
            <a:r>
              <a:rPr lang="en-US" sz="3200" dirty="0">
                <a:solidFill>
                  <a:schemeClr val="bg1"/>
                </a:solidFill>
              </a:rPr>
              <a:t>John 13.34-35: </a:t>
            </a:r>
            <a:r>
              <a:rPr lang="en-US" sz="3200" dirty="0" smtClean="0">
                <a:solidFill>
                  <a:schemeClr val="bg1"/>
                </a:solidFill>
              </a:rPr>
              <a:t>“</a:t>
            </a:r>
            <a:r>
              <a:rPr lang="en-US" sz="3200" dirty="0">
                <a:solidFill>
                  <a:schemeClr val="bg1"/>
                </a:solidFill>
              </a:rPr>
              <a:t>I give you a new commandment– to love one another. </a:t>
            </a:r>
            <a:r>
              <a:rPr lang="en-US" sz="3200" dirty="0">
                <a:solidFill>
                  <a:srgbClr val="FFFF00"/>
                </a:solidFill>
              </a:rPr>
              <a:t>Just as I have loved you, you also are to love one another</a:t>
            </a:r>
            <a:r>
              <a:rPr lang="en-US" sz="3200" dirty="0">
                <a:solidFill>
                  <a:schemeClr val="bg1"/>
                </a:solidFill>
              </a:rPr>
              <a:t>.  Everyone will know by this that you are my disciples– if you have love for one another.”</a:t>
            </a:r>
          </a:p>
          <a:p>
            <a:r>
              <a:rPr lang="en-US" sz="3200" dirty="0">
                <a:solidFill>
                  <a:schemeClr val="bg1"/>
                </a:solidFill>
              </a:rPr>
              <a:t> </a:t>
            </a:r>
          </a:p>
          <a:p>
            <a:pPr lvl="0"/>
            <a:r>
              <a:rPr lang="en-US" sz="3200" dirty="0">
                <a:solidFill>
                  <a:srgbClr val="FFFF00"/>
                </a:solidFill>
              </a:rPr>
              <a:t>“I am giving you a </a:t>
            </a:r>
            <a:r>
              <a:rPr lang="en-US" sz="3200" dirty="0" smtClean="0">
                <a:solidFill>
                  <a:srgbClr val="FFFF00"/>
                </a:solidFill>
              </a:rPr>
              <a:t>[new commandment], </a:t>
            </a:r>
            <a:endParaRPr lang="en-US" sz="3200" dirty="0" smtClean="0">
              <a:solidFill>
                <a:srgbClr val="FFFF00"/>
              </a:solidFill>
            </a:endParaRPr>
          </a:p>
          <a:p>
            <a:pPr lvl="0"/>
            <a:endParaRPr lang="en-US" sz="3200" dirty="0" smtClean="0">
              <a:solidFill>
                <a:srgbClr val="FFFF00"/>
              </a:solidFill>
            </a:endParaRPr>
          </a:p>
          <a:p>
            <a:pPr lvl="0"/>
            <a:r>
              <a:rPr lang="en-US" sz="3200" dirty="0" smtClean="0">
                <a:solidFill>
                  <a:srgbClr val="FFFF00"/>
                </a:solidFill>
              </a:rPr>
              <a:t>			[</a:t>
            </a:r>
            <a:r>
              <a:rPr lang="en-US" sz="3200" u="sng" dirty="0" smtClean="0">
                <a:solidFill>
                  <a:srgbClr val="FFFF00"/>
                </a:solidFill>
              </a:rPr>
              <a:t>that</a:t>
            </a:r>
            <a:r>
              <a:rPr lang="en-US" sz="3200" dirty="0" smtClean="0">
                <a:solidFill>
                  <a:srgbClr val="FFFF00"/>
                </a:solidFill>
              </a:rPr>
              <a:t> </a:t>
            </a:r>
            <a:r>
              <a:rPr lang="en-US" sz="3200" dirty="0">
                <a:solidFill>
                  <a:srgbClr val="FFFF00"/>
                </a:solidFill>
              </a:rPr>
              <a:t>you should love one </a:t>
            </a:r>
            <a:r>
              <a:rPr lang="en-US" sz="3200" dirty="0" smtClean="0">
                <a:solidFill>
                  <a:srgbClr val="FFFF00"/>
                </a:solidFill>
              </a:rPr>
              <a:t>another], </a:t>
            </a:r>
          </a:p>
          <a:p>
            <a:pPr lvl="0"/>
            <a:endParaRPr lang="en-US" sz="3200" dirty="0" smtClean="0">
              <a:solidFill>
                <a:srgbClr val="FFFF00"/>
              </a:solidFill>
            </a:endParaRPr>
          </a:p>
          <a:p>
            <a:pPr lvl="0"/>
            <a:r>
              <a:rPr lang="en-US" sz="3200" dirty="0" smtClean="0">
                <a:solidFill>
                  <a:srgbClr val="FFFF00"/>
                </a:solidFill>
              </a:rPr>
              <a:t>			[</a:t>
            </a:r>
            <a:r>
              <a:rPr lang="en-US" sz="3200" u="sng" dirty="0" smtClean="0">
                <a:solidFill>
                  <a:srgbClr val="FFFF00"/>
                </a:solidFill>
              </a:rPr>
              <a:t>that</a:t>
            </a:r>
            <a:r>
              <a:rPr lang="en-US" sz="3200" dirty="0" smtClean="0">
                <a:solidFill>
                  <a:srgbClr val="FFFF00"/>
                </a:solidFill>
              </a:rPr>
              <a:t> </a:t>
            </a:r>
            <a:r>
              <a:rPr lang="en-US" sz="3200" dirty="0">
                <a:solidFill>
                  <a:srgbClr val="FFFF00"/>
                </a:solidFill>
              </a:rPr>
              <a:t>just as I have loved you, </a:t>
            </a:r>
            <a:endParaRPr lang="en-US" sz="3200" dirty="0" smtClean="0">
              <a:solidFill>
                <a:srgbClr val="FFFF00"/>
              </a:solidFill>
            </a:endParaRPr>
          </a:p>
          <a:p>
            <a:pPr lvl="3"/>
            <a:r>
              <a:rPr lang="en-US" sz="3200" dirty="0" smtClean="0">
                <a:solidFill>
                  <a:srgbClr val="FFFF00"/>
                </a:solidFill>
              </a:rPr>
              <a:t>		you </a:t>
            </a:r>
            <a:r>
              <a:rPr lang="en-US" sz="3200" dirty="0">
                <a:solidFill>
                  <a:srgbClr val="FFFF00"/>
                </a:solidFill>
              </a:rPr>
              <a:t>also should love one </a:t>
            </a:r>
            <a:r>
              <a:rPr lang="en-US" sz="3200" dirty="0" smtClean="0">
                <a:solidFill>
                  <a:srgbClr val="FFFF00"/>
                </a:solidFill>
              </a:rPr>
              <a:t>another].”</a:t>
            </a:r>
            <a:endParaRPr lang="en-US" sz="3200" dirty="0" smtClean="0">
              <a:solidFill>
                <a:srgbClr val="FFFF00"/>
              </a:solidFill>
            </a:endParaRPr>
          </a:p>
          <a:p>
            <a:pPr lvl="0" algn="r"/>
            <a:endParaRPr lang="en-US" sz="3200" dirty="0">
              <a:solidFill>
                <a:srgbClr val="FFFF00"/>
              </a:solidFill>
            </a:endParaRPr>
          </a:p>
          <a:p>
            <a:pPr lvl="0" algn="r"/>
            <a:endParaRPr lang="en-US" sz="3200" dirty="0">
              <a:solidFill>
                <a:srgbClr val="FFFF00"/>
              </a:solidFill>
            </a:endParaRPr>
          </a:p>
          <a:p>
            <a:endParaRPr lang="en-US" sz="3200" dirty="0" smtClean="0">
              <a:solidFill>
                <a:schemeClr val="bg1"/>
              </a:solidFill>
            </a:endParaRPr>
          </a:p>
          <a:p>
            <a:endParaRPr lang="en-US" sz="3200" dirty="0">
              <a:solidFill>
                <a:schemeClr val="bg1"/>
              </a:solidFill>
            </a:endParaRPr>
          </a:p>
        </p:txBody>
      </p:sp>
      <p:sp>
        <p:nvSpPr>
          <p:cNvPr id="2" name="Right Arrow 1"/>
          <p:cNvSpPr/>
          <p:nvPr/>
        </p:nvSpPr>
        <p:spPr>
          <a:xfrm>
            <a:off x="1849582" y="4073236"/>
            <a:ext cx="852054" cy="166255"/>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Arrow 3"/>
          <p:cNvSpPr/>
          <p:nvPr/>
        </p:nvSpPr>
        <p:spPr>
          <a:xfrm>
            <a:off x="1849582" y="5004954"/>
            <a:ext cx="852054" cy="166255"/>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282468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5417"/>
            <a:ext cx="9144000" cy="6863417"/>
          </a:xfrm>
          <a:prstGeom prst="rect">
            <a:avLst/>
          </a:prstGeom>
          <a:solidFill>
            <a:schemeClr val="bg2">
              <a:lumMod val="25000"/>
            </a:schemeClr>
          </a:solidFill>
          <a:ln>
            <a:noFill/>
          </a:ln>
        </p:spPr>
        <p:txBody>
          <a:bodyPr wrap="square" rtlCol="0">
            <a:spAutoFit/>
          </a:bodyPr>
          <a:lstStyle/>
          <a:p>
            <a:r>
              <a:rPr lang="en-US" sz="4000" dirty="0">
                <a:solidFill>
                  <a:schemeClr val="bg1"/>
                </a:solidFill>
              </a:rPr>
              <a:t>John 13.34-35: </a:t>
            </a:r>
            <a:r>
              <a:rPr lang="en-US" sz="4000" dirty="0" smtClean="0">
                <a:solidFill>
                  <a:schemeClr val="bg1"/>
                </a:solidFill>
              </a:rPr>
              <a:t>“</a:t>
            </a:r>
            <a:r>
              <a:rPr lang="en-US" sz="4000" dirty="0">
                <a:solidFill>
                  <a:schemeClr val="bg1"/>
                </a:solidFill>
              </a:rPr>
              <a:t>I give you a new commandment– to love one another. Just as I have loved you, you also are to love one another.  </a:t>
            </a:r>
            <a:r>
              <a:rPr lang="en-US" sz="4000" dirty="0">
                <a:solidFill>
                  <a:srgbClr val="FFFF00"/>
                </a:solidFill>
              </a:rPr>
              <a:t>Everyone will know by this that you are my disciples– if you have love for one another.</a:t>
            </a:r>
            <a:r>
              <a:rPr lang="en-US" sz="4000" dirty="0">
                <a:solidFill>
                  <a:schemeClr val="bg1"/>
                </a:solidFill>
              </a:rPr>
              <a:t>”</a:t>
            </a:r>
          </a:p>
          <a:p>
            <a:r>
              <a:rPr lang="en-US" sz="4000" dirty="0">
                <a:solidFill>
                  <a:schemeClr val="bg1"/>
                </a:solidFill>
              </a:rPr>
              <a:t> </a:t>
            </a:r>
          </a:p>
          <a:p>
            <a:pPr lvl="0" algn="r"/>
            <a:endParaRPr lang="en-US" sz="3200" smtClean="0">
              <a:solidFill>
                <a:srgbClr val="FFFF00"/>
              </a:solidFill>
            </a:endParaRPr>
          </a:p>
          <a:p>
            <a:pPr lvl="0" algn="r"/>
            <a:endParaRPr lang="en-US" sz="3200" dirty="0">
              <a:solidFill>
                <a:srgbClr val="FFFF00"/>
              </a:solidFill>
            </a:endParaRPr>
          </a:p>
          <a:p>
            <a:pPr lvl="0" algn="r"/>
            <a:endParaRPr lang="en-US" sz="3200" dirty="0">
              <a:solidFill>
                <a:srgbClr val="FFFF00"/>
              </a:solidFill>
            </a:endParaRPr>
          </a:p>
          <a:p>
            <a:endParaRPr lang="en-US" sz="3200" dirty="0" smtClean="0">
              <a:solidFill>
                <a:schemeClr val="bg1"/>
              </a:solidFill>
            </a:endParaRPr>
          </a:p>
          <a:p>
            <a:endParaRPr lang="en-US" sz="3200" dirty="0">
              <a:solidFill>
                <a:schemeClr val="bg1"/>
              </a:solidFill>
            </a:endParaRPr>
          </a:p>
        </p:txBody>
      </p:sp>
    </p:spTree>
    <p:extLst>
      <p:ext uri="{BB962C8B-B14F-4D97-AF65-F5344CB8AC3E}">
        <p14:creationId xmlns:p14="http://schemas.microsoft.com/office/powerpoint/2010/main" val="207981766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1294" t="26675" r="3842" b="1331"/>
          <a:stretch/>
        </p:blipFill>
        <p:spPr>
          <a:xfrm>
            <a:off x="6926" y="3797716"/>
            <a:ext cx="9144000" cy="4937760"/>
          </a:xfrm>
          <a:prstGeom prst="rect">
            <a:avLst/>
          </a:prstGeom>
        </p:spPr>
      </p:pic>
      <p:sp>
        <p:nvSpPr>
          <p:cNvPr id="6" name="TextBox 5"/>
          <p:cNvSpPr txBox="1"/>
          <p:nvPr/>
        </p:nvSpPr>
        <p:spPr>
          <a:xfrm>
            <a:off x="6926" y="12064"/>
            <a:ext cx="9144000" cy="3785652"/>
          </a:xfrm>
          <a:prstGeom prst="rect">
            <a:avLst/>
          </a:prstGeom>
          <a:solidFill>
            <a:schemeClr val="accent1">
              <a:lumMod val="50000"/>
              <a:alpha val="90000"/>
            </a:schemeClr>
          </a:solidFill>
        </p:spPr>
        <p:txBody>
          <a:bodyPr wrap="square" rtlCol="0">
            <a:spAutoFit/>
          </a:bodyPr>
          <a:lstStyle/>
          <a:p>
            <a:r>
              <a:rPr lang="en-US" sz="4000" dirty="0">
                <a:solidFill>
                  <a:schemeClr val="bg1"/>
                </a:solidFill>
              </a:rPr>
              <a:t>John 13.18 NET: </a:t>
            </a:r>
            <a:r>
              <a:rPr lang="en-US" sz="4000" dirty="0" smtClean="0">
                <a:solidFill>
                  <a:schemeClr val="bg1"/>
                </a:solidFill>
              </a:rPr>
              <a:t>“</a:t>
            </a:r>
            <a:r>
              <a:rPr lang="en-US" sz="4000" dirty="0">
                <a:solidFill>
                  <a:schemeClr val="bg1"/>
                </a:solidFill>
              </a:rPr>
              <a:t>What I am saying does not refer to all of you. I know the ones I have chosen. But this is to fulfill the scripture, </a:t>
            </a:r>
            <a:r>
              <a:rPr lang="en-US" sz="4000" dirty="0">
                <a:solidFill>
                  <a:srgbClr val="FFFF00"/>
                </a:solidFill>
              </a:rPr>
              <a:t>‘The one who eats my bread has turned against me</a:t>
            </a:r>
            <a:r>
              <a:rPr lang="en-US" sz="4000" dirty="0" smtClean="0">
                <a:solidFill>
                  <a:srgbClr val="FFFF00"/>
                </a:solidFill>
              </a:rPr>
              <a:t>.’</a:t>
            </a:r>
            <a:r>
              <a:rPr lang="en-US" sz="4000" dirty="0" smtClean="0">
                <a:solidFill>
                  <a:schemeClr val="bg1"/>
                </a:solidFill>
              </a:rPr>
              <a:t>”</a:t>
            </a:r>
          </a:p>
          <a:p>
            <a:pPr algn="r"/>
            <a:r>
              <a:rPr lang="en-US" sz="4000" dirty="0">
                <a:solidFill>
                  <a:schemeClr val="bg1"/>
                </a:solidFill>
              </a:rPr>
              <a:t>	</a:t>
            </a:r>
            <a:r>
              <a:rPr lang="en-US" sz="4000" dirty="0" smtClean="0">
                <a:solidFill>
                  <a:schemeClr val="bg1"/>
                </a:solidFill>
              </a:rPr>
              <a:t>					</a:t>
            </a:r>
            <a:r>
              <a:rPr lang="en-US" sz="4000" dirty="0" smtClean="0">
                <a:solidFill>
                  <a:srgbClr val="FFFF00"/>
                </a:solidFill>
              </a:rPr>
              <a:t>Psalm 41.9</a:t>
            </a:r>
            <a:endParaRPr lang="en-US" sz="4000" dirty="0">
              <a:solidFill>
                <a:srgbClr val="FFFF00"/>
              </a:solidFill>
            </a:endParaRPr>
          </a:p>
        </p:txBody>
      </p:sp>
      <p:cxnSp>
        <p:nvCxnSpPr>
          <p:cNvPr id="3" name="Straight Arrow Connector 2"/>
          <p:cNvCxnSpPr/>
          <p:nvPr/>
        </p:nvCxnSpPr>
        <p:spPr>
          <a:xfrm>
            <a:off x="4578926" y="2670464"/>
            <a:ext cx="2050474" cy="654627"/>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919087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5417"/>
            <a:ext cx="9144000" cy="6863417"/>
          </a:xfrm>
          <a:prstGeom prst="rect">
            <a:avLst/>
          </a:prstGeom>
          <a:solidFill>
            <a:schemeClr val="accent1">
              <a:lumMod val="50000"/>
              <a:alpha val="90000"/>
            </a:schemeClr>
          </a:solidFill>
          <a:ln>
            <a:noFill/>
          </a:ln>
        </p:spPr>
        <p:txBody>
          <a:bodyPr wrap="square" rtlCol="0">
            <a:spAutoFit/>
          </a:bodyPr>
          <a:lstStyle/>
          <a:p>
            <a:r>
              <a:rPr lang="en-US" sz="4000" dirty="0">
                <a:solidFill>
                  <a:schemeClr val="bg1"/>
                </a:solidFill>
              </a:rPr>
              <a:t>John </a:t>
            </a:r>
            <a:r>
              <a:rPr lang="en-US" sz="4000" dirty="0" smtClean="0">
                <a:solidFill>
                  <a:schemeClr val="bg1"/>
                </a:solidFill>
              </a:rPr>
              <a:t>13.18-19: “</a:t>
            </a:r>
            <a:r>
              <a:rPr lang="en-US" sz="4000" dirty="0">
                <a:solidFill>
                  <a:schemeClr val="bg1"/>
                </a:solidFill>
              </a:rPr>
              <a:t>What I am saying does not refer to all of you. I know the ones I have chosen. But this is to fulfill the scripture, ‘The one who eats my bread has turned against me</a:t>
            </a:r>
            <a:r>
              <a:rPr lang="en-US" sz="4000" dirty="0" smtClean="0">
                <a:solidFill>
                  <a:schemeClr val="bg1"/>
                </a:solidFill>
              </a:rPr>
              <a:t>.’</a:t>
            </a:r>
            <a:r>
              <a:rPr lang="en-US" sz="4000" dirty="0">
                <a:solidFill>
                  <a:schemeClr val="bg1"/>
                </a:solidFill>
              </a:rPr>
              <a:t> </a:t>
            </a:r>
            <a:r>
              <a:rPr lang="en-US" sz="4000" dirty="0" smtClean="0">
                <a:solidFill>
                  <a:srgbClr val="FFFF00"/>
                </a:solidFill>
              </a:rPr>
              <a:t>[Psalm 41.9]</a:t>
            </a:r>
          </a:p>
          <a:p>
            <a:endParaRPr lang="en-US" sz="4000" dirty="0">
              <a:solidFill>
                <a:schemeClr val="bg1"/>
              </a:solidFill>
            </a:endParaRPr>
          </a:p>
          <a:p>
            <a:r>
              <a:rPr lang="en-US" sz="4000" dirty="0" smtClean="0">
                <a:solidFill>
                  <a:schemeClr val="bg1"/>
                </a:solidFill>
              </a:rPr>
              <a:t>I </a:t>
            </a:r>
            <a:r>
              <a:rPr lang="en-US" sz="4000" dirty="0">
                <a:solidFill>
                  <a:schemeClr val="bg1"/>
                </a:solidFill>
              </a:rPr>
              <a:t>am telling you this now, before it happens, so that when it happens you may believe that </a:t>
            </a:r>
            <a:r>
              <a:rPr lang="en-US" sz="4000" dirty="0">
                <a:solidFill>
                  <a:srgbClr val="FFFF00"/>
                </a:solidFill>
              </a:rPr>
              <a:t>I am he</a:t>
            </a:r>
            <a:r>
              <a:rPr lang="en-US" sz="4000" dirty="0">
                <a:solidFill>
                  <a:schemeClr val="bg1"/>
                </a:solidFill>
              </a:rPr>
              <a:t>.”</a:t>
            </a:r>
            <a:endParaRPr lang="en-US" sz="4000" dirty="0" smtClean="0">
              <a:solidFill>
                <a:schemeClr val="bg1"/>
              </a:solidFill>
            </a:endParaRPr>
          </a:p>
          <a:p>
            <a:pPr algn="r"/>
            <a:r>
              <a:rPr lang="en-US" sz="4000" dirty="0">
                <a:solidFill>
                  <a:schemeClr val="bg1"/>
                </a:solidFill>
              </a:rPr>
              <a:t>	</a:t>
            </a:r>
            <a:r>
              <a:rPr lang="en-US" sz="4000" dirty="0" smtClean="0">
                <a:solidFill>
                  <a:schemeClr val="bg1"/>
                </a:solidFill>
              </a:rPr>
              <a:t>		</a:t>
            </a:r>
          </a:p>
          <a:p>
            <a:pPr algn="r"/>
            <a:r>
              <a:rPr lang="en-US" sz="4000" dirty="0" smtClean="0">
                <a:solidFill>
                  <a:schemeClr val="bg1"/>
                </a:solidFill>
              </a:rPr>
              <a:t>you may believe that</a:t>
            </a:r>
            <a:r>
              <a:rPr lang="en-US" sz="4000" dirty="0" smtClean="0">
                <a:solidFill>
                  <a:srgbClr val="FFFF00"/>
                </a:solidFill>
              </a:rPr>
              <a:t> </a:t>
            </a:r>
            <a:r>
              <a:rPr lang="en-US" sz="4000" b="1" dirty="0" smtClean="0">
                <a:solidFill>
                  <a:srgbClr val="FFFF00"/>
                </a:solidFill>
              </a:rPr>
              <a:t>I AM</a:t>
            </a:r>
            <a:endParaRPr lang="en-US" sz="4000" b="1" dirty="0">
              <a:solidFill>
                <a:srgbClr val="FFFF00"/>
              </a:solidFill>
            </a:endParaRPr>
          </a:p>
        </p:txBody>
      </p:sp>
      <p:sp>
        <p:nvSpPr>
          <p:cNvPr id="2" name="Flowchart: Summing Junction 1"/>
          <p:cNvSpPr/>
          <p:nvPr/>
        </p:nvSpPr>
        <p:spPr>
          <a:xfrm>
            <a:off x="3605645" y="4956464"/>
            <a:ext cx="613064" cy="571500"/>
          </a:xfrm>
          <a:prstGeom prst="flowChartSummingJunction">
            <a:avLst/>
          </a:prstGeom>
          <a:solidFill>
            <a:schemeClr val="accent1">
              <a:lumMod val="60000"/>
              <a:lumOff val="40000"/>
              <a:alpha val="20000"/>
            </a:schemeClr>
          </a:solid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Bent-Up Arrow 3"/>
          <p:cNvSpPr/>
          <p:nvPr/>
        </p:nvSpPr>
        <p:spPr>
          <a:xfrm rot="5400000">
            <a:off x="2608118" y="5787737"/>
            <a:ext cx="1007918" cy="685800"/>
          </a:xfrm>
          <a:prstGeom prst="bentUp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0920669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5417"/>
            <a:ext cx="9144000" cy="6863417"/>
          </a:xfrm>
          <a:prstGeom prst="rect">
            <a:avLst/>
          </a:prstGeom>
          <a:solidFill>
            <a:schemeClr val="accent1">
              <a:lumMod val="50000"/>
              <a:alpha val="80000"/>
            </a:schemeClr>
          </a:solidFill>
          <a:ln>
            <a:solidFill>
              <a:srgbClr val="FFFF00"/>
            </a:solidFill>
          </a:ln>
        </p:spPr>
        <p:txBody>
          <a:bodyPr wrap="square" rtlCol="0">
            <a:spAutoFit/>
          </a:bodyPr>
          <a:lstStyle/>
          <a:p>
            <a:r>
              <a:rPr lang="en-US" sz="4000" dirty="0">
                <a:solidFill>
                  <a:schemeClr val="bg1"/>
                </a:solidFill>
              </a:rPr>
              <a:t>John 13.20:  </a:t>
            </a:r>
            <a:r>
              <a:rPr lang="en-US" sz="4000" dirty="0" smtClean="0">
                <a:solidFill>
                  <a:schemeClr val="bg1"/>
                </a:solidFill>
              </a:rPr>
              <a:t>“</a:t>
            </a:r>
            <a:r>
              <a:rPr lang="en-US" sz="4000" dirty="0"/>
              <a:t>I tell you the solemn truth</a:t>
            </a:r>
            <a:r>
              <a:rPr lang="en-US" sz="4000" dirty="0">
                <a:solidFill>
                  <a:schemeClr val="bg1"/>
                </a:solidFill>
              </a:rPr>
              <a:t>, whoever </a:t>
            </a:r>
            <a:r>
              <a:rPr lang="en-US" sz="4000" dirty="0">
                <a:solidFill>
                  <a:srgbClr val="FFFF00"/>
                </a:solidFill>
              </a:rPr>
              <a:t>accepts</a:t>
            </a:r>
            <a:r>
              <a:rPr lang="en-US" sz="4000" dirty="0">
                <a:solidFill>
                  <a:schemeClr val="bg1"/>
                </a:solidFill>
              </a:rPr>
              <a:t> the one I send </a:t>
            </a:r>
            <a:endParaRPr lang="en-US" sz="4000" dirty="0" smtClean="0">
              <a:solidFill>
                <a:schemeClr val="bg1"/>
              </a:solidFill>
            </a:endParaRPr>
          </a:p>
          <a:p>
            <a:r>
              <a:rPr lang="en-US" sz="4000" dirty="0" smtClean="0">
                <a:solidFill>
                  <a:srgbClr val="FFFF00"/>
                </a:solidFill>
              </a:rPr>
              <a:t>accepts</a:t>
            </a:r>
            <a:r>
              <a:rPr lang="en-US" sz="4000" dirty="0" smtClean="0">
                <a:solidFill>
                  <a:schemeClr val="bg1"/>
                </a:solidFill>
              </a:rPr>
              <a:t> </a:t>
            </a:r>
            <a:r>
              <a:rPr lang="en-US" sz="4000" dirty="0">
                <a:solidFill>
                  <a:schemeClr val="bg1"/>
                </a:solidFill>
              </a:rPr>
              <a:t>me, and whoever </a:t>
            </a:r>
            <a:r>
              <a:rPr lang="en-US" sz="4000" dirty="0">
                <a:solidFill>
                  <a:srgbClr val="FFFF00"/>
                </a:solidFill>
              </a:rPr>
              <a:t>accepts </a:t>
            </a:r>
            <a:endParaRPr lang="en-US" sz="4000" dirty="0" smtClean="0">
              <a:solidFill>
                <a:srgbClr val="FFFF00"/>
              </a:solidFill>
            </a:endParaRPr>
          </a:p>
          <a:p>
            <a:r>
              <a:rPr lang="en-US" sz="4000" dirty="0" smtClean="0">
                <a:solidFill>
                  <a:schemeClr val="bg1"/>
                </a:solidFill>
              </a:rPr>
              <a:t>me </a:t>
            </a:r>
            <a:r>
              <a:rPr lang="en-US" sz="4000" dirty="0">
                <a:solidFill>
                  <a:srgbClr val="FFFF00"/>
                </a:solidFill>
              </a:rPr>
              <a:t>accepts</a:t>
            </a:r>
            <a:r>
              <a:rPr lang="en-US" sz="4000" dirty="0">
                <a:solidFill>
                  <a:schemeClr val="bg1"/>
                </a:solidFill>
              </a:rPr>
              <a:t> the one who sent me</a:t>
            </a:r>
            <a:r>
              <a:rPr lang="en-US" sz="4000" dirty="0" smtClean="0">
                <a:solidFill>
                  <a:schemeClr val="bg1"/>
                </a:solidFill>
              </a:rPr>
              <a:t>.”</a:t>
            </a:r>
          </a:p>
          <a:p>
            <a:endParaRPr lang="en-US" sz="4000" dirty="0">
              <a:solidFill>
                <a:schemeClr val="bg1"/>
              </a:solidFill>
            </a:endParaRPr>
          </a:p>
          <a:p>
            <a:pPr algn="r"/>
            <a:r>
              <a:rPr lang="el-GR" sz="4000" dirty="0">
                <a:latin typeface="Times New Roman" panose="02020603050405020304" pitchFamily="18" charset="0"/>
                <a:cs typeface="Times New Roman" panose="02020603050405020304" pitchFamily="18" charset="0"/>
              </a:rPr>
              <a:t>ἀμὴν ἀμὴν</a:t>
            </a: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a:t>
            </a:r>
            <a:r>
              <a:rPr lang="en-US" sz="4000" dirty="0" smtClean="0"/>
              <a:t> </a:t>
            </a:r>
            <a:r>
              <a:rPr lang="en-US" sz="4000" dirty="0"/>
              <a:t>truly </a:t>
            </a:r>
            <a:r>
              <a:rPr lang="en-US" sz="4000" dirty="0" smtClean="0"/>
              <a:t>truly</a:t>
            </a:r>
          </a:p>
          <a:p>
            <a:endParaRPr lang="en-US" sz="4000" dirty="0" smtClean="0"/>
          </a:p>
          <a:p>
            <a:r>
              <a:rPr lang="el-GR" sz="4000" dirty="0" smtClean="0">
                <a:solidFill>
                  <a:srgbClr val="FFFF00"/>
                </a:solidFill>
                <a:latin typeface="Times New Roman" panose="02020603050405020304" pitchFamily="18" charset="0"/>
                <a:cs typeface="Times New Roman" panose="02020603050405020304" pitchFamily="18" charset="0"/>
              </a:rPr>
              <a:t>λαμβάνω</a:t>
            </a:r>
            <a:r>
              <a:rPr lang="en-US" sz="4000" dirty="0" smtClean="0">
                <a:solidFill>
                  <a:srgbClr val="FFFF00"/>
                </a:solidFill>
              </a:rPr>
              <a:t> = “I take” or “I receive”</a:t>
            </a:r>
            <a:endParaRPr lang="en-US" sz="4000" dirty="0">
              <a:solidFill>
                <a:srgbClr val="FFFF00"/>
              </a:solidFill>
            </a:endParaRPr>
          </a:p>
          <a:p>
            <a:pPr algn="r"/>
            <a:r>
              <a:rPr lang="en-US" sz="4000" dirty="0" smtClean="0">
                <a:solidFill>
                  <a:srgbClr val="FFFF00"/>
                </a:solidFill>
              </a:rPr>
              <a:t>		</a:t>
            </a:r>
          </a:p>
          <a:p>
            <a:pPr algn="r"/>
            <a:r>
              <a:rPr lang="en-US" sz="4000" dirty="0" smtClean="0">
                <a:solidFill>
                  <a:srgbClr val="FFFF00"/>
                </a:solidFill>
              </a:rPr>
              <a:t>here in the sense of </a:t>
            </a:r>
          </a:p>
          <a:p>
            <a:pPr algn="r"/>
            <a:r>
              <a:rPr lang="en-US" sz="4000" dirty="0" smtClean="0">
                <a:solidFill>
                  <a:srgbClr val="FFFF00"/>
                </a:solidFill>
              </a:rPr>
              <a:t>recognizing authority </a:t>
            </a:r>
            <a:endParaRPr lang="en-US" sz="4000" dirty="0">
              <a:solidFill>
                <a:srgbClr val="FFFF00"/>
              </a:solidFill>
            </a:endParaRPr>
          </a:p>
        </p:txBody>
      </p:sp>
      <p:cxnSp>
        <p:nvCxnSpPr>
          <p:cNvPr id="5" name="Straight Arrow Connector 4"/>
          <p:cNvCxnSpPr/>
          <p:nvPr/>
        </p:nvCxnSpPr>
        <p:spPr>
          <a:xfrm flipH="1">
            <a:off x="6691745" y="654627"/>
            <a:ext cx="1381991" cy="2545773"/>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575955" y="2438400"/>
            <a:ext cx="45027" cy="2019300"/>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936673" y="4939145"/>
            <a:ext cx="17318" cy="703119"/>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066613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5417"/>
            <a:ext cx="9144000" cy="7109639"/>
          </a:xfrm>
          <a:prstGeom prst="rect">
            <a:avLst/>
          </a:prstGeom>
          <a:solidFill>
            <a:schemeClr val="accent1">
              <a:lumMod val="50000"/>
              <a:alpha val="90000"/>
            </a:schemeClr>
          </a:solidFill>
          <a:ln>
            <a:noFill/>
          </a:ln>
        </p:spPr>
        <p:txBody>
          <a:bodyPr wrap="square" rtlCol="0">
            <a:spAutoFit/>
          </a:bodyPr>
          <a:lstStyle/>
          <a:p>
            <a:r>
              <a:rPr lang="en-US" sz="3800" dirty="0">
                <a:solidFill>
                  <a:schemeClr val="bg1"/>
                </a:solidFill>
              </a:rPr>
              <a:t>John 13.21-24:   When he had said these things, Jesus was greatly distressed in spirit, and testified, “I tell you the solemn truth, one of you will betray me.”  The disciples began to look at one another, worried and perplexed to know which of them he was talking about.  One of his disciples, the one Jesus loved, was at the table to the right of Jesus in a place of honor.  So Simon Peter gestured to this disciple to ask Jesus who it was he was referring to</a:t>
            </a:r>
            <a:r>
              <a:rPr lang="en-US" sz="3800" dirty="0" smtClean="0">
                <a:solidFill>
                  <a:schemeClr val="bg1"/>
                </a:solidFill>
              </a:rPr>
              <a:t>.</a:t>
            </a:r>
          </a:p>
          <a:p>
            <a:endParaRPr lang="en-US" sz="3800" dirty="0">
              <a:solidFill>
                <a:srgbClr val="FFFF00"/>
              </a:solidFill>
            </a:endParaRPr>
          </a:p>
        </p:txBody>
      </p:sp>
    </p:spTree>
    <p:extLst>
      <p:ext uri="{BB962C8B-B14F-4D97-AF65-F5344CB8AC3E}">
        <p14:creationId xmlns:p14="http://schemas.microsoft.com/office/powerpoint/2010/main" val="296407507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5417"/>
            <a:ext cx="9144000" cy="7109639"/>
          </a:xfrm>
          <a:prstGeom prst="rect">
            <a:avLst/>
          </a:prstGeom>
          <a:solidFill>
            <a:schemeClr val="accent1">
              <a:lumMod val="50000"/>
              <a:alpha val="90000"/>
            </a:schemeClr>
          </a:solidFill>
          <a:ln>
            <a:noFill/>
          </a:ln>
        </p:spPr>
        <p:txBody>
          <a:bodyPr wrap="square" rtlCol="0">
            <a:spAutoFit/>
          </a:bodyPr>
          <a:lstStyle/>
          <a:p>
            <a:r>
              <a:rPr lang="en-US" sz="3800" dirty="0">
                <a:solidFill>
                  <a:schemeClr val="bg1"/>
                </a:solidFill>
              </a:rPr>
              <a:t>John 13.21-24:   When he had said these things, Jesus was greatly distressed in spirit, and testified, “I tell you the solemn truth, one of you will betray me.”  The disciples began to look at one another, worried and perplexed to know which of them he was talking about.  </a:t>
            </a:r>
            <a:r>
              <a:rPr lang="en-US" sz="3800" u="sng" dirty="0">
                <a:solidFill>
                  <a:srgbClr val="FFFF00"/>
                </a:solidFill>
              </a:rPr>
              <a:t>One of his disciples, the one Jesus loved</a:t>
            </a:r>
            <a:r>
              <a:rPr lang="en-US" sz="3800" dirty="0">
                <a:solidFill>
                  <a:schemeClr val="bg1"/>
                </a:solidFill>
              </a:rPr>
              <a:t>, was at the table to the right of Jesus in a place of honor.  So Simon Peter gestured to this disciple to ask Jesus who it was he was referring to</a:t>
            </a:r>
            <a:r>
              <a:rPr lang="en-US" sz="3800" dirty="0" smtClean="0">
                <a:solidFill>
                  <a:schemeClr val="bg1"/>
                </a:solidFill>
              </a:rPr>
              <a:t>.</a:t>
            </a:r>
          </a:p>
          <a:p>
            <a:endParaRPr lang="en-US" sz="3800" dirty="0">
              <a:solidFill>
                <a:srgbClr val="FFFF00"/>
              </a:solidFill>
            </a:endParaRPr>
          </a:p>
        </p:txBody>
      </p:sp>
    </p:spTree>
    <p:extLst>
      <p:ext uri="{BB962C8B-B14F-4D97-AF65-F5344CB8AC3E}">
        <p14:creationId xmlns:p14="http://schemas.microsoft.com/office/powerpoint/2010/main" val="233952522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6343"/>
          <a:stretch/>
        </p:blipFill>
        <p:spPr>
          <a:xfrm>
            <a:off x="0" y="2832325"/>
            <a:ext cx="9144000" cy="4023360"/>
          </a:xfrm>
          <a:prstGeom prst="rect">
            <a:avLst/>
          </a:prstGeom>
        </p:spPr>
      </p:pic>
      <p:sp>
        <p:nvSpPr>
          <p:cNvPr id="4" name="TextBox 3"/>
          <p:cNvSpPr txBox="1"/>
          <p:nvPr/>
        </p:nvSpPr>
        <p:spPr>
          <a:xfrm>
            <a:off x="0" y="6457890"/>
            <a:ext cx="9144000" cy="400110"/>
          </a:xfrm>
          <a:prstGeom prst="rect">
            <a:avLst/>
          </a:prstGeom>
          <a:noFill/>
        </p:spPr>
        <p:txBody>
          <a:bodyPr wrap="square" rtlCol="0">
            <a:spAutoFit/>
          </a:bodyPr>
          <a:lstStyle/>
          <a:p>
            <a:pPr algn="r"/>
            <a:r>
              <a:rPr lang="en-US" sz="2000" dirty="0">
                <a:solidFill>
                  <a:prstClr val="white"/>
                </a:solidFill>
              </a:rPr>
              <a:t>photo taken from beit-el.blogspot.com</a:t>
            </a:r>
          </a:p>
        </p:txBody>
      </p:sp>
      <p:sp>
        <p:nvSpPr>
          <p:cNvPr id="5" name="TextBox 4"/>
          <p:cNvSpPr txBox="1"/>
          <p:nvPr/>
        </p:nvSpPr>
        <p:spPr>
          <a:xfrm>
            <a:off x="0" y="29521"/>
            <a:ext cx="9144000" cy="3046988"/>
          </a:xfrm>
          <a:prstGeom prst="rect">
            <a:avLst/>
          </a:prstGeom>
          <a:solidFill>
            <a:schemeClr val="bg2">
              <a:lumMod val="25000"/>
            </a:schemeClr>
          </a:solidFill>
        </p:spPr>
        <p:txBody>
          <a:bodyPr wrap="square" rtlCol="0">
            <a:spAutoFit/>
          </a:bodyPr>
          <a:lstStyle/>
          <a:p>
            <a:r>
              <a:rPr lang="en-US" sz="3200" dirty="0" smtClean="0">
                <a:solidFill>
                  <a:schemeClr val="bg1"/>
                </a:solidFill>
              </a:rPr>
              <a:t>One of his disciples, the one Jesus loved, was </a:t>
            </a:r>
            <a:r>
              <a:rPr lang="en-US" sz="3200" dirty="0" smtClean="0">
                <a:solidFill>
                  <a:srgbClr val="FFFF00"/>
                </a:solidFill>
              </a:rPr>
              <a:t>at the table to the right of Jesus in a place of honor</a:t>
            </a:r>
            <a:r>
              <a:rPr lang="en-US" sz="3200" dirty="0" smtClean="0">
                <a:solidFill>
                  <a:schemeClr val="bg1"/>
                </a:solidFill>
              </a:rPr>
              <a:t>.  </a:t>
            </a:r>
          </a:p>
          <a:p>
            <a:r>
              <a:rPr lang="en-US" sz="3200" dirty="0" smtClean="0">
                <a:solidFill>
                  <a:schemeClr val="bg1"/>
                </a:solidFill>
              </a:rPr>
              <a:t>So Simon Peter gestured to this disciple </a:t>
            </a:r>
          </a:p>
          <a:p>
            <a:r>
              <a:rPr lang="en-US" sz="3200" dirty="0" smtClean="0">
                <a:solidFill>
                  <a:schemeClr val="bg1"/>
                </a:solidFill>
              </a:rPr>
              <a:t>to ask Jesus who it was he was referring to.</a:t>
            </a:r>
          </a:p>
          <a:p>
            <a:endParaRPr lang="en-US" sz="3200" dirty="0">
              <a:solidFill>
                <a:schemeClr val="bg1"/>
              </a:solidFill>
            </a:endParaRPr>
          </a:p>
          <a:p>
            <a:pPr algn="r"/>
            <a:r>
              <a:rPr lang="en-US" sz="3200" dirty="0" smtClean="0">
                <a:solidFill>
                  <a:schemeClr val="bg1"/>
                </a:solidFill>
              </a:rPr>
              <a:t>				</a:t>
            </a:r>
            <a:r>
              <a:rPr lang="en-US" sz="3200" dirty="0" smtClean="0">
                <a:solidFill>
                  <a:srgbClr val="FFFF00"/>
                </a:solidFill>
              </a:rPr>
              <a:t>“was </a:t>
            </a:r>
            <a:r>
              <a:rPr lang="en-US" sz="3200" dirty="0">
                <a:solidFill>
                  <a:srgbClr val="FFFF00"/>
                </a:solidFill>
              </a:rPr>
              <a:t>reclining on Jesus’ </a:t>
            </a:r>
            <a:r>
              <a:rPr lang="en-US" sz="3200" dirty="0" smtClean="0">
                <a:solidFill>
                  <a:srgbClr val="FFFF00"/>
                </a:solidFill>
              </a:rPr>
              <a:t>chest”</a:t>
            </a:r>
          </a:p>
        </p:txBody>
      </p:sp>
      <p:cxnSp>
        <p:nvCxnSpPr>
          <p:cNvPr id="6" name="Straight Arrow Connector 5"/>
          <p:cNvCxnSpPr/>
          <p:nvPr/>
        </p:nvCxnSpPr>
        <p:spPr>
          <a:xfrm>
            <a:off x="7782791" y="716973"/>
            <a:ext cx="31173" cy="1620982"/>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120723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6343"/>
          <a:stretch/>
        </p:blipFill>
        <p:spPr>
          <a:xfrm>
            <a:off x="0" y="2832325"/>
            <a:ext cx="9144000" cy="4023360"/>
          </a:xfrm>
          <a:prstGeom prst="rect">
            <a:avLst/>
          </a:prstGeom>
        </p:spPr>
      </p:pic>
      <p:sp>
        <p:nvSpPr>
          <p:cNvPr id="5" name="TextBox 4"/>
          <p:cNvSpPr txBox="1"/>
          <p:nvPr/>
        </p:nvSpPr>
        <p:spPr>
          <a:xfrm>
            <a:off x="0" y="29521"/>
            <a:ext cx="9144000" cy="3046988"/>
          </a:xfrm>
          <a:prstGeom prst="rect">
            <a:avLst/>
          </a:prstGeom>
          <a:solidFill>
            <a:schemeClr val="bg2">
              <a:lumMod val="25000"/>
            </a:schemeClr>
          </a:solidFill>
        </p:spPr>
        <p:txBody>
          <a:bodyPr wrap="square" rtlCol="0">
            <a:spAutoFit/>
          </a:bodyPr>
          <a:lstStyle/>
          <a:p>
            <a:r>
              <a:rPr lang="en-US" sz="3200" dirty="0" smtClean="0">
                <a:solidFill>
                  <a:schemeClr val="bg1"/>
                </a:solidFill>
              </a:rPr>
              <a:t>John </a:t>
            </a:r>
            <a:r>
              <a:rPr lang="en-US" sz="3200" dirty="0">
                <a:solidFill>
                  <a:schemeClr val="bg1"/>
                </a:solidFill>
              </a:rPr>
              <a:t>13.25-26:  Then the disciple whom Jesus loved leaned back against Jesus' chest </a:t>
            </a:r>
            <a:r>
              <a:rPr lang="en-US" sz="3200" dirty="0" smtClean="0">
                <a:solidFill>
                  <a:schemeClr val="bg1"/>
                </a:solidFill>
              </a:rPr>
              <a:t>and </a:t>
            </a:r>
            <a:r>
              <a:rPr lang="en-US" sz="3200" dirty="0">
                <a:solidFill>
                  <a:schemeClr val="bg1"/>
                </a:solidFill>
              </a:rPr>
              <a:t>asked him, “Lord, who is it?”  Jesus replied, “It is the one to whom I will give this piece of bread after I have dipped it in the dish." Then he dipped the piece of bread in the dish and gave it to Judas Iscariot, Simon's son.</a:t>
            </a:r>
            <a:endParaRPr lang="en-US" sz="3200" dirty="0" smtClean="0">
              <a:solidFill>
                <a:schemeClr val="bg1"/>
              </a:solidFill>
            </a:endParaRPr>
          </a:p>
        </p:txBody>
      </p:sp>
    </p:spTree>
    <p:extLst>
      <p:ext uri="{BB962C8B-B14F-4D97-AF65-F5344CB8AC3E}">
        <p14:creationId xmlns:p14="http://schemas.microsoft.com/office/powerpoint/2010/main" val="423317871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41995" t="-223" r="4006" b="223"/>
          <a:stretch/>
        </p:blipFill>
        <p:spPr>
          <a:xfrm>
            <a:off x="4206240" y="0"/>
            <a:ext cx="4937760" cy="6842761"/>
          </a:xfrm>
          <a:prstGeom prst="rect">
            <a:avLst/>
          </a:prstGeom>
        </p:spPr>
      </p:pic>
      <p:sp>
        <p:nvSpPr>
          <p:cNvPr id="5" name="TextBox 4"/>
          <p:cNvSpPr txBox="1"/>
          <p:nvPr/>
        </p:nvSpPr>
        <p:spPr>
          <a:xfrm>
            <a:off x="-1" y="0"/>
            <a:ext cx="4954773" cy="6986528"/>
          </a:xfrm>
          <a:prstGeom prst="rect">
            <a:avLst/>
          </a:prstGeom>
          <a:solidFill>
            <a:schemeClr val="bg2">
              <a:lumMod val="25000"/>
            </a:schemeClr>
          </a:solidFill>
          <a:ln>
            <a:noFill/>
          </a:ln>
        </p:spPr>
        <p:txBody>
          <a:bodyPr wrap="square" rtlCol="0">
            <a:spAutoFit/>
          </a:bodyPr>
          <a:lstStyle/>
          <a:p>
            <a:r>
              <a:rPr lang="en-US" sz="3200" dirty="0">
                <a:solidFill>
                  <a:schemeClr val="bg1"/>
                </a:solidFill>
              </a:rPr>
              <a:t>John 13.27-29:  And after Judas took the piece of bread, </a:t>
            </a:r>
            <a:r>
              <a:rPr lang="en-US" sz="3200" b="1" dirty="0">
                <a:ln>
                  <a:solidFill>
                    <a:srgbClr val="FFFF00"/>
                  </a:solidFill>
                </a:ln>
                <a:solidFill>
                  <a:srgbClr val="EE0000"/>
                </a:solidFill>
              </a:rPr>
              <a:t>Satan</a:t>
            </a:r>
            <a:r>
              <a:rPr lang="en-US" sz="3200" dirty="0">
                <a:solidFill>
                  <a:srgbClr val="EE0000"/>
                </a:solidFill>
              </a:rPr>
              <a:t> </a:t>
            </a:r>
            <a:r>
              <a:rPr lang="en-US" sz="3200" dirty="0">
                <a:solidFill>
                  <a:schemeClr val="bg1"/>
                </a:solidFill>
              </a:rPr>
              <a:t>entered into him. Jesus said to him, “What you are about to do, do quickly.”  (Now none of those present at the table understood why Jesus said this to Judas.  Some thought that, because Judas had the money box, Jesus was telling him to buy whatever they needed for the feast, or to give something to the poor.)</a:t>
            </a:r>
            <a:endParaRPr lang="en-US" sz="3200" dirty="0" smtClean="0">
              <a:solidFill>
                <a:schemeClr val="bg1"/>
              </a:solidFill>
            </a:endParaRPr>
          </a:p>
        </p:txBody>
      </p:sp>
      <p:sp>
        <p:nvSpPr>
          <p:cNvPr id="4" name="TextBox 3"/>
          <p:cNvSpPr txBox="1"/>
          <p:nvPr/>
        </p:nvSpPr>
        <p:spPr>
          <a:xfrm>
            <a:off x="4954772" y="0"/>
            <a:ext cx="4189228" cy="400110"/>
          </a:xfrm>
          <a:prstGeom prst="rect">
            <a:avLst/>
          </a:prstGeom>
          <a:solidFill>
            <a:schemeClr val="bg1">
              <a:alpha val="55000"/>
            </a:schemeClr>
          </a:solidFill>
        </p:spPr>
        <p:txBody>
          <a:bodyPr wrap="square" rtlCol="0">
            <a:spAutoFit/>
          </a:bodyPr>
          <a:lstStyle/>
          <a:p>
            <a:pPr algn="r"/>
            <a:r>
              <a:rPr lang="en-US" sz="2000" dirty="0" smtClean="0"/>
              <a:t>image from </a:t>
            </a:r>
            <a:r>
              <a:rPr lang="en-US" sz="2000" dirty="0" smtClean="0"/>
              <a:t>Dick </a:t>
            </a:r>
            <a:r>
              <a:rPr lang="en-US" sz="2000" dirty="0" smtClean="0"/>
              <a:t>Lanham’s </a:t>
            </a:r>
            <a:r>
              <a:rPr lang="en-US" sz="2000" dirty="0" smtClean="0"/>
              <a:t>Twitter</a:t>
            </a:r>
            <a:endParaRPr lang="en-US" sz="2000" dirty="0"/>
          </a:p>
        </p:txBody>
      </p:sp>
    </p:spTree>
    <p:extLst>
      <p:ext uri="{BB962C8B-B14F-4D97-AF65-F5344CB8AC3E}">
        <p14:creationId xmlns:p14="http://schemas.microsoft.com/office/powerpoint/2010/main" val="149889178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163</TotalTime>
  <Words>954</Words>
  <Application>Microsoft Office PowerPoint</Application>
  <PresentationFormat>On-screen Show (4:3)</PresentationFormat>
  <Paragraphs>55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14</cp:revision>
  <dcterms:created xsi:type="dcterms:W3CDTF">2014-12-31T23:50:04Z</dcterms:created>
  <dcterms:modified xsi:type="dcterms:W3CDTF">2015-01-06T12:53:27Z</dcterms:modified>
</cp:coreProperties>
</file>